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sldIdLst>
    <p:sldId id="256" r:id="rId2"/>
    <p:sldId id="258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62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2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628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78275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2669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59101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497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61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339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03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75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199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84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321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571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54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70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9/1/2022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702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hyperlink" Target="http://info.phkk.fi/kiinteisto/hankeselvitys.html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hyperlink" Target="10.1036/007142363X" TargetMode="External"/><Relationship Id="rId4" Type="http://schemas.openxmlformats.org/officeDocument/2006/relationships/hyperlink" Target="http://primo.lut.fi/lab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hyperlink" Target="http://www.datamancer.net/steampunklaptop/steampunklaptop.htm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hyperlink" Target="http://www.datamancer.net/steampunklaptop/steampunklaptop.htm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jyu.fi/hytk/fi/laitokset/solki/tutkimus/julkaisut/pdf-julkaisut/kielivaranto-nyt-_julkaisu_sivuittain-1.pdf" TargetMode="Externa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hyperlink" Target="https://www.kielikello.fi/-/suomen-kielivaranto-muutoksessa" TargetMode="External"/><Relationship Id="rId5" Type="http://schemas.openxmlformats.org/officeDocument/2006/relationships/hyperlink" Target="https://www.kotus.fi/kielitieto/yleiskieli_ja_sen_huoltaminen/nostoja_kielitoimiston_ohjepankista/meria_vai_merta.38239.news" TargetMode="External"/><Relationship Id="rId4" Type="http://schemas.openxmlformats.org/officeDocument/2006/relationships/hyperlink" Target="https://www.kotus.fi/kielitieto/yleiskieli_ja_sen_huoltaminen/ajankohtaista_kielenhuollosta/kaikkien_kielitaitoa_tarvitaan.38056.new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://tilastokeskus.fi/vielauskomattomammatluvut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://tilastokeskus.fi/uskomattomatluvut" TargetMode="External"/><Relationship Id="rId5" Type="http://schemas.openxmlformats.org/officeDocument/2006/relationships/hyperlink" Target="http://tilastokeskus.fi/tilastojentilasto" TargetMode="External"/><Relationship Id="rId4" Type="http://schemas.openxmlformats.org/officeDocument/2006/relationships/hyperlink" Target="http://patevientutkimustenliitto.fi/saarine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hyperlink" Target="https://www.terveydenhoitajaliitto.fi/ammatti/terveydenhoitajan_eettiset_suositukset" TargetMode="External"/><Relationship Id="rId4" Type="http://schemas.openxmlformats.org/officeDocument/2006/relationships/hyperlink" Target="http://www.lamk.fi/ajankohtaista/Sivut/Liiketaloudenalan-opiskelijat-jarjestivat-FellmanniCampukselle-upeat-messut.asp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hyperlink" Target="https://www.theseus.fi/bitstream/handle/10024/108781/Halme_Aki.pdf?sequ%20ence=1" TargetMode="External"/><Relationship Id="rId4" Type="http://schemas.openxmlformats.org/officeDocument/2006/relationships/hyperlink" Target="10.3390/jrfm13080166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hyperlink" Target="https://twitter.com/Kotus_tiedotus/status/824231906967453696" TargetMode="External"/><Relationship Id="rId5" Type="http://schemas.openxmlformats.org/officeDocument/2006/relationships/hyperlink" Target="https://www.youtube.com/watch?v=5qtr9izO8xs" TargetMode="External"/><Relationship Id="rId4" Type="http://schemas.openxmlformats.org/officeDocument/2006/relationships/hyperlink" Target="https://www.kotus.fi/nyt/kotus-blogi/kersti_juva/haltiat_ja_orkit.10229.blo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radar chart&#10;&#10;Description automatically generated">
            <a:extLst>
              <a:ext uri="{FF2B5EF4-FFF2-40B4-BE49-F238E27FC236}">
                <a16:creationId xmlns:a16="http://schemas.microsoft.com/office/drawing/2014/main" id="{E7AA531D-F918-177C-76D5-766DDDE9AA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16" r="30556" b="3718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B9689-4C2C-4DA3-A417-094DEB1DEB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748" y="3078480"/>
            <a:ext cx="5257391" cy="160573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fi-FI" sz="4800" noProof="1"/>
              <a:t>Lähdeluettelo</a:t>
            </a:r>
          </a:p>
        </p:txBody>
      </p:sp>
      <p:cxnSp>
        <p:nvCxnSpPr>
          <p:cNvPr id="34" name="Straight Connector 8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0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rgbClr val="40404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4A4C51-DA40-4710-9AE1-956D11783723}"/>
              </a:ext>
            </a:extLst>
          </p:cNvPr>
          <p:cNvSpPr txBox="1"/>
          <p:nvPr/>
        </p:nvSpPr>
        <p:spPr>
          <a:xfrm>
            <a:off x="10218737" y="6390640"/>
            <a:ext cx="216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45DEE98-1FA5-48EE-8D4B-5F0697FC68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95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76"/>
    </mc:Choice>
    <mc:Fallback xmlns="">
      <p:transition spd="slow" advTm="10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289560"/>
            <a:ext cx="8990541" cy="924560"/>
          </a:xfrm>
        </p:spPr>
        <p:txBody>
          <a:bodyPr>
            <a:normAutofit/>
          </a:bodyPr>
          <a:lstStyle/>
          <a:p>
            <a:r>
              <a:rPr lang="en-US" sz="4800" noProof="1"/>
              <a:t>E</a:t>
            </a:r>
            <a:r>
              <a:rPr lang="fi-FI" sz="4800" noProof="1"/>
              <a:t>simerkkejä, sähköiset 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707" y="1572180"/>
            <a:ext cx="9847792" cy="3373437"/>
          </a:xfrm>
        </p:spPr>
        <p:txBody>
          <a:bodyPr>
            <a:normAutofit/>
          </a:bodyPr>
          <a:lstStyle/>
          <a:p>
            <a:pPr algn="l"/>
            <a:r>
              <a:rPr lang="fi-FI" sz="2800" noProof="1">
                <a:latin typeface="+mj-lt"/>
              </a:rPr>
              <a:t>Sähköposti</a:t>
            </a:r>
          </a:p>
          <a:p>
            <a:pPr marL="400050" lvl="1" indent="0">
              <a:buNone/>
            </a:pPr>
            <a:r>
              <a:rPr lang="fi-FI" sz="2000" noProof="1"/>
              <a:t>Heilimö, E. 2017. VS: Opinnäytetyöohje. Sähköpostiviesti. Vastaanottaja Aalto, M. Lähetetty 27.2.2017.</a:t>
            </a:r>
            <a:br>
              <a:rPr lang="fi-FI" sz="2000" noProof="1"/>
            </a:br>
            <a:endParaRPr lang="fi-FI" sz="2000" noProof="1"/>
          </a:p>
          <a:p>
            <a:pPr marL="457200" indent="-457200"/>
            <a:r>
              <a:rPr lang="fi-FI" sz="2800" noProof="1">
                <a:latin typeface="+mj-lt"/>
              </a:rPr>
              <a:t>Muu verkossa oleva dokumentti</a:t>
            </a:r>
          </a:p>
          <a:p>
            <a:pPr marL="400050" lvl="1" indent="0">
              <a:buNone/>
            </a:pPr>
            <a:r>
              <a:rPr lang="fi-FI" sz="2000" noProof="1"/>
              <a:t>Päijät-Hämeen koulutuskonserni. 2018. Kiinteistön hankeselvitys. Viitattu 4.2.2020. Saatavissa Päijät-Hämeen koulutuskonsernin intranetissa </a:t>
            </a:r>
            <a:r>
              <a:rPr lang="fi-FI" sz="2000" noProof="1">
                <a:hlinkClick r:id="rId4"/>
              </a:rPr>
              <a:t>http://info.phkk.fi/kiinteisto/hankeselvitys.htmlml</a:t>
            </a:r>
            <a:r>
              <a:rPr lang="fi-FI" sz="2000" noProof="1"/>
              <a:t> </a:t>
            </a:r>
          </a:p>
          <a:p>
            <a:pPr marL="400050" lvl="1" indent="0">
              <a:buNone/>
            </a:pPr>
            <a:endParaRPr lang="fi-FI" sz="1800" noProof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C0B7E8B-1407-48A4-899B-0499B37EC5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46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232"/>
    </mc:Choice>
    <mc:Fallback xmlns="">
      <p:transition spd="slow" advTm="74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289560"/>
            <a:ext cx="8990541" cy="924560"/>
          </a:xfrm>
        </p:spPr>
        <p:txBody>
          <a:bodyPr>
            <a:normAutofit/>
          </a:bodyPr>
          <a:lstStyle/>
          <a:p>
            <a:r>
              <a:rPr lang="en-US" sz="4800" noProof="1"/>
              <a:t>E</a:t>
            </a:r>
            <a:r>
              <a:rPr lang="fi-FI" sz="4800" noProof="1"/>
              <a:t>simerkkejä, sähköiset 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458" y="1941196"/>
            <a:ext cx="9847792" cy="3364229"/>
          </a:xfrm>
        </p:spPr>
        <p:txBody>
          <a:bodyPr>
            <a:normAutofit/>
          </a:bodyPr>
          <a:lstStyle/>
          <a:p>
            <a:r>
              <a:rPr lang="fi-FI" sz="2800" noProof="1">
                <a:latin typeface="+mj-lt"/>
              </a:rPr>
              <a:t>E- ja äänikirja</a:t>
            </a:r>
            <a:endParaRPr lang="fi-FI" sz="2000" noProof="1"/>
          </a:p>
          <a:p>
            <a:pPr marL="400050" lvl="1" indent="0">
              <a:buNone/>
            </a:pPr>
            <a:r>
              <a:rPr lang="fi-FI" sz="2000" noProof="1"/>
              <a:t>Paju, S. &amp; Riekki, T. 2019. Järki töihin. Äänikirja. Jyväskylä: Tuuma-kustannus.</a:t>
            </a:r>
            <a:br>
              <a:rPr lang="fi-FI" sz="2000" noProof="1"/>
            </a:br>
            <a:r>
              <a:rPr lang="fi-FI" sz="2000" noProof="1"/>
              <a:t>BookBeat.</a:t>
            </a:r>
            <a:endParaRPr lang="en-US" sz="2000" noProof="1"/>
          </a:p>
          <a:p>
            <a:pPr marL="400050" lvl="1" indent="0">
              <a:buNone/>
            </a:pPr>
            <a:r>
              <a:rPr lang="en-US" sz="2000" noProof="1"/>
              <a:t>Smith, A. 2008. The Wealth of Nations. E-kirja. Harriman House Publishing. Saatavissa rajoitetusti </a:t>
            </a:r>
            <a:r>
              <a:rPr lang="en-US" sz="2000" noProof="1">
                <a:hlinkClick r:id="rId4"/>
              </a:rPr>
              <a:t>http://primo.lut.fi/lab</a:t>
            </a:r>
            <a:r>
              <a:rPr lang="en-US" sz="2000" noProof="1"/>
              <a:t> </a:t>
            </a:r>
          </a:p>
          <a:p>
            <a:pPr marL="400050" lvl="1" indent="0">
              <a:buNone/>
            </a:pPr>
            <a:r>
              <a:rPr lang="en-US" sz="2000" noProof="1"/>
              <a:t>Smith, A. 2008. The Wealth of Nations. E-kirja. Cambridge University Press.</a:t>
            </a:r>
            <a:br>
              <a:rPr lang="en-US" sz="2000" noProof="1"/>
            </a:br>
            <a:r>
              <a:rPr lang="en-US" sz="2000" noProof="1"/>
              <a:t>Viitattu 10.8.2010. DOI: </a:t>
            </a:r>
            <a:r>
              <a:rPr lang="en-US" sz="2000" noProof="1">
                <a:hlinkClick r:id="rId5" action="ppaction://hlinkfile"/>
              </a:rPr>
              <a:t>10.1036/007142363X</a:t>
            </a:r>
            <a:r>
              <a:rPr lang="en-US" sz="2000" noProof="1"/>
              <a:t> </a:t>
            </a:r>
            <a:endParaRPr lang="fi-FI" sz="2000" noProof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4D6AEB2-C5D8-46C0-A7B8-F24B70B14E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177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92"/>
    </mc:Choice>
    <mc:Fallback xmlns="">
      <p:transition spd="slow" advTm="34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289559"/>
            <a:ext cx="8990541" cy="986791"/>
          </a:xfrm>
        </p:spPr>
        <p:txBody>
          <a:bodyPr>
            <a:noAutofit/>
          </a:bodyPr>
          <a:lstStyle/>
          <a:p>
            <a:r>
              <a:rPr lang="en-US" sz="4800" noProof="1"/>
              <a:t>E</a:t>
            </a:r>
            <a:r>
              <a:rPr lang="fi-FI" sz="4800" noProof="1"/>
              <a:t>simerkkejä, suulliset lähteet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183" y="1261110"/>
            <a:ext cx="9847792" cy="4335779"/>
          </a:xfrm>
        </p:spPr>
        <p:txBody>
          <a:bodyPr>
            <a:normAutofit/>
          </a:bodyPr>
          <a:lstStyle/>
          <a:p>
            <a:r>
              <a:rPr lang="fi-FI" sz="2800" noProof="1">
                <a:latin typeface="+mj-lt"/>
              </a:rPr>
              <a:t>Haastattelu</a:t>
            </a:r>
            <a:endParaRPr lang="fi-FI" sz="2000" noProof="1"/>
          </a:p>
          <a:p>
            <a:pPr marL="400050" lvl="1" indent="0">
              <a:buNone/>
            </a:pPr>
            <a:r>
              <a:rPr lang="fi-FI" sz="2000" noProof="1"/>
              <a:t>Virtanen, T. 2018. Toimitusjohtaja. Virtasen Putki Oy. Haastattelu 5.2.2018.</a:t>
            </a:r>
          </a:p>
          <a:p>
            <a:r>
              <a:rPr lang="fi-FI" sz="2800" noProof="1"/>
              <a:t>Luennot, radio- ja TV-ohjelmat</a:t>
            </a:r>
          </a:p>
          <a:p>
            <a:pPr marL="400050" lvl="1" indent="0">
              <a:buNone/>
            </a:pPr>
            <a:r>
              <a:rPr lang="fi-FI" sz="2000" noProof="1"/>
              <a:t>Grönroos, V. (toim.) 2018. Unelmien kylässä. Ylen ykkönen 30.1.2018.</a:t>
            </a:r>
          </a:p>
          <a:p>
            <a:pPr marL="400050" lvl="1" indent="0">
              <a:buNone/>
            </a:pPr>
            <a:r>
              <a:rPr lang="fi-FI" sz="2000" noProof="1"/>
              <a:t>Juholin, E. 2015. Työyhteisöviestintä mullistuu – jo oli aikakin. Luento Lahden</a:t>
            </a:r>
            <a:br>
              <a:rPr lang="fi-FI" sz="2000" noProof="1"/>
            </a:br>
            <a:r>
              <a:rPr lang="fi-FI" sz="2000" noProof="1"/>
              <a:t>tiedepäivässä 25.11.2015.</a:t>
            </a:r>
          </a:p>
          <a:p>
            <a:pPr marL="400050" lvl="1" indent="0">
              <a:buNone/>
            </a:pPr>
            <a:r>
              <a:rPr lang="fi-FI" sz="2000" noProof="1"/>
              <a:t>Nagy, R. R. 2015. Datamancer’s Steampunk Laptop. Viitattu 10.2.2020. Saatavissa </a:t>
            </a:r>
            <a:r>
              <a:rPr lang="fi-FI" sz="2000" noProof="1">
                <a:hlinkClick r:id="rId4"/>
              </a:rPr>
              <a:t>http://www.datamancer.net/steampunklaptop/steampunklaptop.htm</a:t>
            </a:r>
            <a:r>
              <a:rPr lang="fi-FI" sz="2000" noProof="1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BBC67CF-A375-49C7-A4F4-171CAE9B09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78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855"/>
    </mc:Choice>
    <mc:Fallback xmlns="">
      <p:transition spd="slow" advTm="66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289559"/>
            <a:ext cx="8990541" cy="986791"/>
          </a:xfrm>
        </p:spPr>
        <p:txBody>
          <a:bodyPr>
            <a:noAutofit/>
          </a:bodyPr>
          <a:lstStyle/>
          <a:p>
            <a:r>
              <a:rPr lang="en-US" sz="4800" noProof="1"/>
              <a:t>Muut </a:t>
            </a:r>
            <a:r>
              <a:rPr lang="fi-FI" sz="4800" noProof="1"/>
              <a:t>lähteet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183" y="1261110"/>
            <a:ext cx="9847792" cy="5092065"/>
          </a:xfrm>
        </p:spPr>
        <p:txBody>
          <a:bodyPr>
            <a:normAutofit/>
          </a:bodyPr>
          <a:lstStyle/>
          <a:p>
            <a:r>
              <a:rPr lang="fi-FI" sz="2800" noProof="1">
                <a:latin typeface="+mj-lt"/>
              </a:rPr>
              <a:t>Julkaisemattomat lähteet</a:t>
            </a:r>
            <a:endParaRPr lang="fi-FI" sz="2000" noProof="1"/>
          </a:p>
          <a:p>
            <a:pPr marL="400050" lvl="1" indent="0">
              <a:buNone/>
            </a:pPr>
            <a:r>
              <a:rPr lang="fi-FI" sz="2000" noProof="1"/>
              <a:t>Lahden seutu – Lahti Region Oy 2020. Lahden seutu. Esite.</a:t>
            </a:r>
          </a:p>
          <a:p>
            <a:r>
              <a:rPr lang="fi-FI" sz="2800" noProof="1"/>
              <a:t>Kuvat</a:t>
            </a:r>
          </a:p>
          <a:p>
            <a:pPr lvl="1"/>
            <a:r>
              <a:rPr lang="fi-FI" sz="2400" noProof="1"/>
              <a:t>Kuvalähteet merkitään samaan lähdeluetteloon muiden lähteiden kanssa</a:t>
            </a:r>
          </a:p>
          <a:p>
            <a:pPr lvl="1"/>
            <a:r>
              <a:rPr lang="fi-FI" sz="2400" noProof="1"/>
              <a:t>Lähdemerkinnät ovat samat kuin muissakin lähteissä</a:t>
            </a:r>
          </a:p>
          <a:p>
            <a:pPr lvl="1"/>
            <a:r>
              <a:rPr lang="fi-FI" sz="2400" noProof="1"/>
              <a:t>Jos kuva on jossakin teoksessa, käytetään teoksen tietoja lähdetiedoissa</a:t>
            </a:r>
          </a:p>
          <a:p>
            <a:pPr lvl="1"/>
            <a:r>
              <a:rPr lang="fi-FI" sz="2400" noProof="1"/>
              <a:t>Jos kuva on verkossa, merkitään sen tiedot seuraavasti:</a:t>
            </a:r>
          </a:p>
          <a:p>
            <a:pPr marL="400050" lvl="1" indent="0">
              <a:buNone/>
            </a:pPr>
            <a:r>
              <a:rPr lang="fi-FI" sz="2000" noProof="1"/>
              <a:t>Nagy, R. R. 2015. Datamancer’s Steampunk Laptop. Viitattu 10.2.2020. Saatavissa </a:t>
            </a:r>
            <a:r>
              <a:rPr lang="fi-FI" sz="2000" noProof="1">
                <a:hlinkClick r:id="rId4"/>
              </a:rPr>
              <a:t>http://www.datamancer.net/steampunklaptop/steampunklaptop.htm</a:t>
            </a:r>
            <a:r>
              <a:rPr lang="fi-FI" sz="2000" noProof="1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D9C1C3D-16D4-4883-A7E1-2F7F7E323B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1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845"/>
    </mc:Choice>
    <mc:Fallback xmlns="">
      <p:transition spd="slow" advTm="84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03AC-50E4-4B57-B916-D79B153F1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4800"/>
            <a:ext cx="8596668" cy="638175"/>
          </a:xfrm>
        </p:spPr>
        <p:txBody>
          <a:bodyPr>
            <a:normAutofit fontScale="90000"/>
          </a:bodyPr>
          <a:lstStyle/>
          <a:p>
            <a:r>
              <a:rPr lang="fi-FI" noProof="1"/>
              <a:t>Esimerkki lähdeluettelosta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9DE98-8E8C-4B49-8DFE-D55A74A27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942975"/>
            <a:ext cx="8771466" cy="57340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i-FI" sz="2600" noProof="1">
                <a:solidFill>
                  <a:schemeClr val="tx1"/>
                </a:solidFill>
              </a:rPr>
              <a:t>Lähteet</a:t>
            </a:r>
          </a:p>
          <a:p>
            <a:pPr marL="0" indent="0">
              <a:buNone/>
            </a:pPr>
            <a:endParaRPr lang="fi-FI" sz="2000" noProof="1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fi-FI" sz="2000" noProof="1">
                <a:solidFill>
                  <a:schemeClr val="tx1"/>
                </a:solidFill>
              </a:rPr>
              <a:t>Kotus 2022a. Kotimaisten kielten keskus. Kaikkien kielitaitoa tarvitaan. 14.3.2022. Viitattu 18.5.2022. Saatavissa </a:t>
            </a:r>
            <a:r>
              <a:rPr lang="fi-FI" sz="2000" noProof="1">
                <a:solidFill>
                  <a:schemeClr val="tx1"/>
                </a:solidFill>
                <a:hlinkClick r:id="rId4"/>
              </a:rPr>
              <a:t>https://www.kotus.fi/kielitieto/yleiskieli_ja_sen_huoltaminen/ajankohtaista_kielenhuollosta/kaikkien_kielitaitoa_tarvitaan.38056.news</a:t>
            </a:r>
            <a:r>
              <a:rPr lang="fi-FI" sz="2000" noProof="1">
                <a:solidFill>
                  <a:schemeClr val="tx1"/>
                </a:solidFill>
              </a:rPr>
              <a:t>  </a:t>
            </a:r>
          </a:p>
          <a:p>
            <a:pPr marL="0" indent="0">
              <a:buNone/>
            </a:pPr>
            <a:r>
              <a:rPr lang="fi-FI" sz="2000" noProof="1">
                <a:solidFill>
                  <a:schemeClr val="tx1"/>
                </a:solidFill>
              </a:rPr>
              <a:t>Kotus 2022b. Kotimaisten kielten keskus. Meriä vai merta? 28.4.2022. Viitattu 18.5.2022. Saatavissa </a:t>
            </a:r>
            <a:r>
              <a:rPr lang="fi-FI" sz="2000" noProof="1">
                <a:solidFill>
                  <a:schemeClr val="tx1"/>
                </a:solidFill>
                <a:hlinkClick r:id="rId5"/>
              </a:rPr>
              <a:t>https://www.kotus.fi/kielitieto/yleiskieli_ja_sen_huoltaminen/nostoja_kielitoimiston_ohjepankista/meria_vai_merta.38239.news</a:t>
            </a:r>
            <a:r>
              <a:rPr lang="fi-FI" sz="2000" noProof="1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r>
              <a:rPr lang="fi-FI" sz="2000" noProof="1">
                <a:solidFill>
                  <a:schemeClr val="tx1"/>
                </a:solidFill>
              </a:rPr>
              <a:t>Nissilä, L. 2022. </a:t>
            </a:r>
            <a:r>
              <a:rPr lang="fi-FI" sz="2000" noProof="1"/>
              <a:t>Suomen kielivaranto muutoksessa. Kielikello 1/2022. Viitattu 18.5.2022. Saatavissa </a:t>
            </a:r>
            <a:r>
              <a:rPr lang="fi-FI" sz="2000" noProof="1">
                <a:hlinkClick r:id="rId6"/>
              </a:rPr>
              <a:t>https://www.kielikello.fi/-/suomen-kielivaranto-muutoksessa</a:t>
            </a:r>
            <a:r>
              <a:rPr lang="fi-FI" sz="2000" noProof="1"/>
              <a:t> </a:t>
            </a:r>
          </a:p>
          <a:p>
            <a:pPr marL="0" indent="0">
              <a:buNone/>
            </a:pPr>
            <a:r>
              <a:rPr lang="fi-FI" sz="2000" noProof="1"/>
              <a:t>Vaarala,</a:t>
            </a:r>
            <a:r>
              <a:rPr lang="en-US" sz="2000" dirty="0"/>
              <a:t> H., </a:t>
            </a:r>
            <a:r>
              <a:rPr lang="fi-FI" sz="2000" noProof="1"/>
              <a:t>Riuttanen</a:t>
            </a:r>
            <a:r>
              <a:rPr lang="en-US" sz="2000" dirty="0"/>
              <a:t>, S., </a:t>
            </a:r>
            <a:r>
              <a:rPr lang="fi-FI" sz="2000" noProof="1"/>
              <a:t>Kyckling</a:t>
            </a:r>
            <a:r>
              <a:rPr lang="en-US" sz="2000" dirty="0"/>
              <a:t>, E. &amp; </a:t>
            </a:r>
            <a:r>
              <a:rPr lang="fi-FI" sz="2000" noProof="1"/>
              <a:t>Karppinen, S. 2021. Kielivaranto. Nyt! Monikielisyys vahvuudeksi</a:t>
            </a:r>
            <a:r>
              <a:rPr lang="en-US" sz="2000" dirty="0"/>
              <a:t> –</a:t>
            </a:r>
            <a:r>
              <a:rPr lang="fi-FI" sz="2000" noProof="1"/>
              <a:t>selvityksen</a:t>
            </a:r>
            <a:r>
              <a:rPr lang="en-US" sz="2000" dirty="0"/>
              <a:t> (2017) </a:t>
            </a:r>
            <a:r>
              <a:rPr lang="fi-FI" sz="2000" noProof="1"/>
              <a:t>seuranta</a:t>
            </a:r>
            <a:r>
              <a:rPr lang="en-US" sz="2000" dirty="0"/>
              <a:t>. </a:t>
            </a:r>
            <a:r>
              <a:rPr lang="fi-FI" sz="2000" noProof="1"/>
              <a:t>Soveltavan</a:t>
            </a:r>
            <a:r>
              <a:rPr lang="en-US" sz="2000" dirty="0"/>
              <a:t> </a:t>
            </a:r>
            <a:r>
              <a:rPr lang="fi-FI" sz="2000" noProof="1"/>
              <a:t>kielentutkimuksen keskus. Jyväskylän yliopisto. Viitattu 18.5.2022. Saatavissa </a:t>
            </a:r>
            <a:r>
              <a:rPr lang="fi-FI" sz="2000" noProof="1">
                <a:hlinkClick r:id="rId7"/>
              </a:rPr>
              <a:t>https://www.jyu.fi/hytk/fi/laitokset/solki/tutkimus/julkaisut/pdf-julkaisut/kielivaranto-nyt-_julkaisu_sivuittain-1.pdf</a:t>
            </a:r>
            <a:r>
              <a:rPr lang="fi-FI" sz="2000" noProof="1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928359-0164-442E-B5E2-DF3FEFE6AC59}"/>
              </a:ext>
            </a:extLst>
          </p:cNvPr>
          <p:cNvSpPr txBox="1"/>
          <p:nvPr/>
        </p:nvSpPr>
        <p:spPr>
          <a:xfrm>
            <a:off x="10115550" y="6307693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A3E142B-993C-4458-A2A4-D446593679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09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44"/>
    </mc:Choice>
    <mc:Fallback xmlns="">
      <p:transition spd="slow" advTm="17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9DE98-8E8C-4B49-8DFE-D55A74A27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34" y="1762125"/>
            <a:ext cx="8771466" cy="3905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i-FI" sz="3500" noProof="1">
                <a:solidFill>
                  <a:schemeClr val="tx1"/>
                </a:solidFill>
              </a:rPr>
              <a:t>Dioissa käytetyistä lähdetiedoista.</a:t>
            </a:r>
          </a:p>
          <a:p>
            <a:pPr marL="0" indent="0">
              <a:buNone/>
            </a:pPr>
            <a:endParaRPr lang="fi-FI" sz="2600" noProof="1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fi-FI" sz="2600" noProof="1">
                <a:solidFill>
                  <a:schemeClr val="tx1"/>
                </a:solidFill>
              </a:rPr>
              <a:t>Dian 4 lähdeluettelon lähteet eivät ole todellisia vaan mielikuvituksen tuotosta. Linkit eivät siis toimi.</a:t>
            </a:r>
          </a:p>
          <a:p>
            <a:pPr marL="0" indent="0">
              <a:buNone/>
            </a:pPr>
            <a:r>
              <a:rPr lang="fi-FI" sz="2600" noProof="1">
                <a:solidFill>
                  <a:schemeClr val="tx1"/>
                </a:solidFill>
              </a:rPr>
              <a:t>Tässä diasarjassa käytetyt esimerkit ovat LABin opinnäytetyön raportin ohjeista (diat 5 – 13). Kaikki linkit eivät toimi.</a:t>
            </a:r>
          </a:p>
          <a:p>
            <a:pPr marL="0" indent="0">
              <a:buNone/>
            </a:pPr>
            <a:endParaRPr lang="fi-FI" sz="2600" noProof="1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fi-FI" sz="2600" noProof="1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CB77D5-132B-4AFE-89F4-4AF192B4AC70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ED5C03E-D35D-420E-8791-B4D1B4A213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5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78"/>
    </mc:Choice>
    <mc:Fallback xmlns="">
      <p:transition spd="slow" advTm="35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89560"/>
            <a:ext cx="8596668" cy="924560"/>
          </a:xfrm>
        </p:spPr>
        <p:txBody>
          <a:bodyPr>
            <a:normAutofit/>
          </a:bodyPr>
          <a:lstStyle/>
          <a:p>
            <a:r>
              <a:rPr lang="en-US" sz="4800" noProof="1"/>
              <a:t>Y</a:t>
            </a:r>
            <a:r>
              <a:rPr lang="fi-FI" sz="4800" noProof="1"/>
              <a:t>leistä lähdeluettelosta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58" y="1406685"/>
            <a:ext cx="9971617" cy="5051265"/>
          </a:xfrm>
        </p:spPr>
        <p:txBody>
          <a:bodyPr>
            <a:normAutofit/>
          </a:bodyPr>
          <a:lstStyle/>
          <a:p>
            <a:r>
              <a:rPr lang="fi-FI" sz="2800" noProof="1"/>
              <a:t>Lähdeluettelon otsikko on </a:t>
            </a:r>
            <a:r>
              <a:rPr lang="fi-FI" sz="2800" i="1" noProof="1"/>
              <a:t>Lähteet</a:t>
            </a:r>
            <a:r>
              <a:rPr lang="fi-FI" sz="2800" noProof="1"/>
              <a:t>, otsikkoa ei numeroida</a:t>
            </a:r>
          </a:p>
          <a:p>
            <a:r>
              <a:rPr lang="fi-FI" sz="2800" noProof="1"/>
              <a:t>Lähdeluettelo lasketaan artikkelin, opinnäytetyön yms. laajuuteen </a:t>
            </a:r>
          </a:p>
          <a:p>
            <a:r>
              <a:rPr lang="fi-FI" sz="2800" noProof="1"/>
              <a:t>Lähdeluettelosta täytyy löytyä kaikki ne lähteet, joista on otettu tietoa omaan tekstiin</a:t>
            </a:r>
          </a:p>
          <a:p>
            <a:r>
              <a:rPr lang="fi-FI" sz="2800" noProof="1"/>
              <a:t>Toisaalta taas: lähdeluettelossa ei saisi olla ylimääräisiä lähteitä eli teoksia, joihin ei viitata</a:t>
            </a:r>
          </a:p>
          <a:p>
            <a:pPr lvl="1"/>
            <a:r>
              <a:rPr lang="fi-FI" sz="2600" noProof="1"/>
              <a:t>Artikkeleihin joskus lisätään oma otsikkonsa </a:t>
            </a:r>
            <a:r>
              <a:rPr lang="fi-FI" sz="2600" i="1" noProof="1"/>
              <a:t>Aiheesta lisää, </a:t>
            </a:r>
            <a:r>
              <a:rPr lang="fi-FI" sz="2600" noProof="1"/>
              <a:t>jonka alle voidaan kerätä lukuvinkkejä aiheesta enemmän kiinnostuneille.</a:t>
            </a:r>
            <a:endParaRPr lang="fi-FI" sz="2000" noProof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DAF37A9-83FB-4D6C-A968-CBF348A158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2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683"/>
    </mc:Choice>
    <mc:Fallback xmlns="">
      <p:transition spd="slow" advTm="150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6735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89560"/>
            <a:ext cx="8596668" cy="924560"/>
          </a:xfrm>
        </p:spPr>
        <p:txBody>
          <a:bodyPr>
            <a:normAutofit/>
          </a:bodyPr>
          <a:lstStyle/>
          <a:p>
            <a:r>
              <a:rPr lang="en-US" sz="4800" noProof="1"/>
              <a:t>Lähdetiedot</a:t>
            </a:r>
            <a:endParaRPr lang="fi-FI" sz="4800" noProof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58" y="1406685"/>
            <a:ext cx="9752541" cy="5051265"/>
          </a:xfrm>
        </p:spPr>
        <p:txBody>
          <a:bodyPr>
            <a:normAutofit/>
          </a:bodyPr>
          <a:lstStyle/>
          <a:p>
            <a:r>
              <a:rPr lang="fi-FI" sz="2800" noProof="1"/>
              <a:t>Lähde voi olla kirjallinen tai suullinen</a:t>
            </a:r>
          </a:p>
          <a:p>
            <a:r>
              <a:rPr lang="fi-FI" sz="2800" noProof="1"/>
              <a:t>Lähteestä pyritään aina ilmoittamaan mahdollisimman tarkat tiedot:</a:t>
            </a:r>
          </a:p>
          <a:p>
            <a:pPr lvl="1"/>
            <a:r>
              <a:rPr lang="fi-FI" sz="2200" noProof="1"/>
              <a:t>kirjoittajan tai puhujan nimi</a:t>
            </a:r>
          </a:p>
          <a:p>
            <a:pPr lvl="1"/>
            <a:r>
              <a:rPr lang="fi-FI" sz="2200" noProof="1"/>
              <a:t>julkaisuvuosi tai tiedonannon tarkka päivämäärä</a:t>
            </a:r>
          </a:p>
          <a:p>
            <a:pPr lvl="1"/>
            <a:r>
              <a:rPr lang="fi-FI" sz="2200" noProof="1"/>
              <a:t>lähteenä käytetyn tekstin nimi</a:t>
            </a:r>
          </a:p>
          <a:p>
            <a:pPr lvl="1"/>
            <a:r>
              <a:rPr lang="fi-FI" sz="2200" noProof="1"/>
              <a:t>kustantaja, julkaisija tms.</a:t>
            </a:r>
          </a:p>
          <a:p>
            <a:pPr lvl="1"/>
            <a:r>
              <a:rPr lang="fi-FI" sz="2200" noProof="1"/>
              <a:t>jos tekstilaji on perinteisestä (artikkeli, kirja) poikkeava, esim. YouTube-video, suullinen tiedonanto tai haastattelu, tai jos tekstilajin mainitsemisella on muu erityinen syy, esim. opinnäytetyö</a:t>
            </a:r>
          </a:p>
          <a:p>
            <a:pPr lvl="1"/>
            <a:endParaRPr lang="fi-FI" sz="1800" noProof="1"/>
          </a:p>
          <a:p>
            <a:endParaRPr lang="fi-FI" sz="2800" noProof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CCCFBA3-4705-4E52-97AE-8670CA5EF7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33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634"/>
    </mc:Choice>
    <mc:Fallback xmlns="">
      <p:transition spd="slow" advTm="201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89560"/>
            <a:ext cx="8596668" cy="924560"/>
          </a:xfrm>
        </p:spPr>
        <p:txBody>
          <a:bodyPr>
            <a:normAutofit/>
          </a:bodyPr>
          <a:lstStyle/>
          <a:p>
            <a:r>
              <a:rPr lang="fi-FI" sz="4800" noProof="1"/>
              <a:t>Lähdeluettelon aakkostaminen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58" y="1406685"/>
            <a:ext cx="9752541" cy="5315822"/>
          </a:xfrm>
        </p:spPr>
        <p:txBody>
          <a:bodyPr>
            <a:normAutofit/>
          </a:bodyPr>
          <a:lstStyle/>
          <a:p>
            <a:r>
              <a:rPr lang="fi-FI" sz="2800" noProof="1"/>
              <a:t>Lähdeluettelo on aakkostettu eli lähteet ilmoitetaan aakkosjärjestyksessä:</a:t>
            </a:r>
            <a:br>
              <a:rPr lang="fi-FI" sz="2000" noProof="1"/>
            </a:br>
            <a:br>
              <a:rPr lang="fi-FI" sz="2000" noProof="1"/>
            </a:br>
            <a:r>
              <a:rPr lang="fi-FI" sz="2000" noProof="1"/>
              <a:t>	Lähteet</a:t>
            </a:r>
            <a:br>
              <a:rPr lang="fi-FI" sz="2000" noProof="1"/>
            </a:br>
            <a:br>
              <a:rPr lang="fi-FI" sz="2000" noProof="1"/>
            </a:br>
            <a:r>
              <a:rPr lang="fi-FI" sz="2000" noProof="1"/>
              <a:t>	Behm, T. 2003. Tikusta asiaa. Helsinki: Tammi.</a:t>
            </a:r>
          </a:p>
          <a:p>
            <a:pPr marL="0" indent="0">
              <a:buNone/>
            </a:pPr>
            <a:r>
              <a:rPr lang="fi-FI" sz="2000" noProof="1"/>
              <a:t>	Saarinen, V. 2019. Tutkimusta tutkimuksen vuoksi. Pätevien tutkimusten liitto. 	Viitattu 18.5.2022. 	Saatavissa </a:t>
            </a:r>
            <a:r>
              <a:rPr lang="fi-FI" sz="2000" noProof="1">
                <a:hlinkClick r:id="rId4"/>
              </a:rPr>
              <a:t>http://patevientutkimustenliitto.fi/saarinen/</a:t>
            </a:r>
            <a:r>
              <a:rPr lang="fi-FI" sz="2000" noProof="1"/>
              <a:t>  </a:t>
            </a:r>
          </a:p>
          <a:p>
            <a:pPr marL="457200" lvl="1" indent="0">
              <a:buNone/>
            </a:pPr>
            <a:r>
              <a:rPr lang="fi-FI" sz="2000" noProof="1"/>
              <a:t>Tilastokeskus. 2018. Tilastojen tilasto. Viitattu 20.5.2022. Saatavissa </a:t>
            </a:r>
            <a:r>
              <a:rPr lang="fi-FI" sz="2000" noProof="1">
                <a:hlinkClick r:id="rId5"/>
              </a:rPr>
              <a:t>http://tilastokeskus.fi/tilastojentilasto</a:t>
            </a:r>
            <a:endParaRPr lang="fi-FI" sz="2000" noProof="1"/>
          </a:p>
          <a:p>
            <a:pPr marL="457200" lvl="1" indent="0">
              <a:buNone/>
            </a:pPr>
            <a:r>
              <a:rPr lang="fi-FI" sz="2000" noProof="1"/>
              <a:t>Tilastokeskus. 2020a. Uskomattomat luvut. Viitattu 21.5.2022. Saatavissa </a:t>
            </a:r>
            <a:r>
              <a:rPr lang="fi-FI" sz="2000" noProof="1">
                <a:hlinkClick r:id="rId6"/>
              </a:rPr>
              <a:t>http://tilastokeskus.fi/uskomattomatluvut</a:t>
            </a:r>
            <a:r>
              <a:rPr lang="fi-FI" sz="2000" noProof="1"/>
              <a:t> </a:t>
            </a:r>
          </a:p>
          <a:p>
            <a:pPr marL="457200" lvl="1" indent="0">
              <a:buNone/>
            </a:pPr>
            <a:r>
              <a:rPr lang="fi-FI" sz="2000" noProof="1"/>
              <a:t>Tilastokeskus. 2020b. Vielä uskomattomammat luvut. Viitattu 5.7.2022. Saatavissa </a:t>
            </a:r>
            <a:r>
              <a:rPr lang="fi-FI" sz="2000" noProof="1">
                <a:hlinkClick r:id="rId7"/>
              </a:rPr>
              <a:t>http://tilastokeskus.fi/vielauskomattomammatluvut</a:t>
            </a:r>
            <a:r>
              <a:rPr lang="fi-FI" sz="2000" noProof="1"/>
              <a:t> </a:t>
            </a:r>
          </a:p>
          <a:p>
            <a:pPr marL="457200" lvl="1" indent="0">
              <a:buNone/>
            </a:pPr>
            <a:endParaRPr lang="fi-FI" sz="2000" noProof="1"/>
          </a:p>
          <a:p>
            <a:pPr marL="457200" lvl="1" indent="0">
              <a:buNone/>
            </a:pPr>
            <a:endParaRPr lang="fi-FI" sz="2000" noProof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68815E4-CABE-4BAC-A385-97F9C8A894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13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338"/>
    </mc:Choice>
    <mc:Fallback xmlns="">
      <p:transition spd="slow" advTm="232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89560"/>
            <a:ext cx="8596668" cy="924560"/>
          </a:xfrm>
        </p:spPr>
        <p:txBody>
          <a:bodyPr>
            <a:normAutofit/>
          </a:bodyPr>
          <a:lstStyle/>
          <a:p>
            <a:r>
              <a:rPr lang="en-US" sz="4800" noProof="1"/>
              <a:t>E</a:t>
            </a:r>
            <a:r>
              <a:rPr lang="fi-FI" sz="4800" noProof="1"/>
              <a:t>simerkkejä, painetut 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308" y="1214120"/>
            <a:ext cx="9752541" cy="5315822"/>
          </a:xfrm>
        </p:spPr>
        <p:txBody>
          <a:bodyPr>
            <a:normAutofit/>
          </a:bodyPr>
          <a:lstStyle/>
          <a:p>
            <a:r>
              <a:rPr lang="fi-FI" sz="2800" noProof="1"/>
              <a:t>Kirja</a:t>
            </a:r>
          </a:p>
          <a:p>
            <a:pPr marL="0" indent="0" algn="l">
              <a:buNone/>
            </a:pPr>
            <a:r>
              <a:rPr lang="fi-FI" sz="2000" b="0" i="0" u="none" strike="noStrike" baseline="0" dirty="0"/>
              <a:t>	Hirsjärvi, S., Remes, P. &amp; Sajavaara, P. 2009. Tutki ja kirjoita. 15. uudistettu</a:t>
            </a:r>
          </a:p>
          <a:p>
            <a:pPr marL="0" indent="0">
              <a:buNone/>
            </a:pPr>
            <a:r>
              <a:rPr lang="fi-FI" sz="2000" b="0" i="0" u="none" strike="noStrike" baseline="0" dirty="0"/>
              <a:t>	painos. Helsinki: Tammi.</a:t>
            </a:r>
            <a:br>
              <a:rPr lang="fi-FI" sz="2000" b="0" i="0" u="none" strike="noStrike" baseline="0" dirty="0"/>
            </a:br>
            <a:endParaRPr lang="fi-FI" sz="2000" b="0" i="0" u="none" strike="noStrike" baseline="0" dirty="0"/>
          </a:p>
          <a:p>
            <a:r>
              <a:rPr lang="fi-FI" sz="2800" noProof="1"/>
              <a:t>Aikakaus- ja sanomalehtiartikkeli</a:t>
            </a:r>
          </a:p>
          <a:p>
            <a:pPr marL="0" indent="0" algn="l">
              <a:buNone/>
            </a:pPr>
            <a:r>
              <a:rPr lang="fi-FI" sz="2200" b="0" i="0" u="none" strike="noStrike" baseline="0" dirty="0">
                <a:latin typeface="ArialMT"/>
              </a:rPr>
              <a:t>	</a:t>
            </a:r>
            <a:r>
              <a:rPr lang="fi-FI" sz="2000" b="0" i="0" u="none" strike="noStrike" baseline="0" dirty="0"/>
              <a:t>Ukkola, J. 2019. Ruumiin kulttuuria kulttuurikaupungissa. Suomen Kuvalehti	3/2019, 29 – 33.</a:t>
            </a:r>
            <a:br>
              <a:rPr lang="fi-FI" sz="2000" b="0" i="0" u="none" strike="noStrike" baseline="0" dirty="0"/>
            </a:br>
            <a:endParaRPr lang="fi-FI" sz="2000" b="0" i="0" u="none" strike="noStrike" baseline="0" dirty="0"/>
          </a:p>
          <a:p>
            <a:pPr marL="0" indent="0" algn="l">
              <a:buNone/>
            </a:pPr>
            <a:r>
              <a:rPr lang="fi-FI" sz="2000" b="0" i="0" u="none" strike="noStrike" baseline="0" dirty="0"/>
              <a:t>	Hellberg, K. 2018. Koulukirjasto innostaa oppilaita lukemaan. Uusimaa</a:t>
            </a:r>
          </a:p>
          <a:p>
            <a:pPr marL="0" indent="0" algn="l">
              <a:buNone/>
            </a:pPr>
            <a:r>
              <a:rPr lang="fi-FI" sz="2000" b="0" i="0" u="none" strike="noStrike" baseline="0" dirty="0"/>
              <a:t>	10.3.2018, 20.</a:t>
            </a:r>
            <a:endParaRPr lang="fi-FI" sz="2000" b="0" i="0" u="none" strike="noStrike" baseline="0" noProof="1"/>
          </a:p>
          <a:p>
            <a:pPr marL="0" indent="0" algn="l">
              <a:buNone/>
            </a:pPr>
            <a:r>
              <a:rPr lang="fi-FI" sz="2200" b="0" i="0" u="none" strike="noStrike" baseline="0" dirty="0">
                <a:latin typeface="+mj-lt"/>
              </a:rPr>
              <a:t>	</a:t>
            </a:r>
            <a:endParaRPr lang="fi-FI" sz="2000" noProof="1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31E84C-3F82-43D1-832D-40035DE07A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3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063"/>
    </mc:Choice>
    <mc:Fallback xmlns="">
      <p:transition spd="slow" advTm="198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89560"/>
            <a:ext cx="8596668" cy="924560"/>
          </a:xfrm>
        </p:spPr>
        <p:txBody>
          <a:bodyPr>
            <a:normAutofit/>
          </a:bodyPr>
          <a:lstStyle/>
          <a:p>
            <a:r>
              <a:rPr lang="en-US" sz="4800" noProof="1"/>
              <a:t>E</a:t>
            </a:r>
            <a:r>
              <a:rPr lang="fi-FI" sz="4800" noProof="1"/>
              <a:t>simerkkejä, painetut 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308" y="1214120"/>
            <a:ext cx="9752541" cy="5315822"/>
          </a:xfrm>
        </p:spPr>
        <p:txBody>
          <a:bodyPr>
            <a:normAutofit/>
          </a:bodyPr>
          <a:lstStyle/>
          <a:p>
            <a:pPr algn="l"/>
            <a:r>
              <a:rPr lang="fi-FI" sz="2800" noProof="1">
                <a:latin typeface="ArialMT"/>
              </a:rPr>
              <a:t>Artikkeli kokoomateoksessa</a:t>
            </a:r>
          </a:p>
          <a:p>
            <a:pPr marL="0" indent="0" algn="l">
              <a:buNone/>
            </a:pPr>
            <a:r>
              <a:rPr lang="fi-FI" sz="2000" b="0" i="0" u="none" strike="noStrike" baseline="0" dirty="0"/>
              <a:t>	Matikainen, J. 2008. Organisaatio- ja johtamisviestintä verkossa. Teoksessa	Aula, P. (toim.) Kivi vai katedraali. Organisaatioviestintä teoriasta käytäntöön. 	Porvoo: </a:t>
            </a:r>
            <a:r>
              <a:rPr lang="fi-FI" sz="2000" b="0" i="0" u="none" strike="noStrike" baseline="0" noProof="1"/>
              <a:t>Infor, </a:t>
            </a:r>
            <a:r>
              <a:rPr lang="fi-FI" sz="2000" b="0" i="0" u="none" strike="noStrike" baseline="0" dirty="0"/>
              <a:t>171–190.</a:t>
            </a:r>
            <a:br>
              <a:rPr lang="fi-FI" sz="2000" b="0" i="0" u="none" strike="noStrike" baseline="0" dirty="0"/>
            </a:br>
            <a:endParaRPr lang="fi-FI" sz="2000" b="0" i="0" u="none" strike="noStrike" baseline="0" dirty="0"/>
          </a:p>
          <a:p>
            <a:r>
              <a:rPr lang="fi-FI" sz="2800" noProof="1">
                <a:latin typeface="+mj-lt"/>
              </a:rPr>
              <a:t>Laki (nimi, koodinumero, vuosi)</a:t>
            </a:r>
          </a:p>
          <a:p>
            <a:pPr marL="0" indent="0" algn="l">
              <a:buNone/>
            </a:pPr>
            <a:r>
              <a:rPr lang="fi-FI" sz="2000" b="0" i="0" u="none" strike="noStrike" baseline="0" dirty="0"/>
              <a:t>	Biopankkilaki 688/2012.</a:t>
            </a:r>
          </a:p>
          <a:p>
            <a:pPr marL="0" indent="0" algn="l">
              <a:buNone/>
            </a:pPr>
            <a:r>
              <a:rPr lang="fi-FI" sz="2000" b="0" i="0" u="none" strike="noStrike" baseline="0" dirty="0"/>
              <a:t>	Valtioneuvoston asetus huumausaineiden valvonnasta 548/2008.</a:t>
            </a:r>
            <a:br>
              <a:rPr lang="fi-FI" sz="2000" b="0" i="0" u="none" strike="noStrike" baseline="0" dirty="0"/>
            </a:br>
            <a:endParaRPr lang="fi-FI" sz="2000" b="0" i="0" u="none" strike="noStrike" baseline="0" dirty="0"/>
          </a:p>
          <a:p>
            <a:r>
              <a:rPr lang="fi-FI" sz="2800" dirty="0"/>
              <a:t>Standardi </a:t>
            </a:r>
          </a:p>
          <a:p>
            <a:pPr marL="0" indent="0">
              <a:buNone/>
            </a:pPr>
            <a:r>
              <a:rPr lang="fi-FI" sz="2000" b="0" i="0" u="none" strike="noStrike" baseline="0" dirty="0"/>
              <a:t>	SFS 5831. 1998. Viittaaminen sähköisiin dokumentteihin tai niiden osiin.</a:t>
            </a:r>
          </a:p>
          <a:p>
            <a:pPr marL="0" indent="0">
              <a:buNone/>
            </a:pPr>
            <a:r>
              <a:rPr lang="fi-FI" sz="2000" b="0" i="0" u="none" strike="noStrike" baseline="0" dirty="0"/>
              <a:t>	Helsinki: Suomen Standardisoimisliitto.</a:t>
            </a:r>
          </a:p>
          <a:p>
            <a:pPr marL="0" indent="0" algn="l">
              <a:buNone/>
            </a:pPr>
            <a:endParaRPr lang="fi-FI" sz="2000" noProof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799A257-EC26-4F88-AF4B-A408E0F470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65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428"/>
    </mc:Choice>
    <mc:Fallback xmlns="">
      <p:transition spd="slow" advTm="168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289560"/>
            <a:ext cx="8990541" cy="924560"/>
          </a:xfrm>
        </p:spPr>
        <p:txBody>
          <a:bodyPr>
            <a:normAutofit/>
          </a:bodyPr>
          <a:lstStyle/>
          <a:p>
            <a:r>
              <a:rPr lang="en-US" sz="4800" noProof="1"/>
              <a:t>E</a:t>
            </a:r>
            <a:r>
              <a:rPr lang="fi-FI" sz="4800" noProof="1"/>
              <a:t>simerkkejä, sähköiset 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683" y="1331595"/>
            <a:ext cx="9752541" cy="5139055"/>
          </a:xfrm>
        </p:spPr>
        <p:txBody>
          <a:bodyPr>
            <a:normAutofit lnSpcReduction="10000"/>
          </a:bodyPr>
          <a:lstStyle/>
          <a:p>
            <a:pPr algn="l"/>
            <a:r>
              <a:rPr lang="fi-FI" sz="2800" noProof="1">
                <a:latin typeface="ArialMT"/>
              </a:rPr>
              <a:t>Sähköisissä lähteissä on sama logiikka kuin painetuissa lähteissä</a:t>
            </a:r>
          </a:p>
          <a:p>
            <a:pPr marL="400050" lvl="1" indent="0">
              <a:buNone/>
            </a:pPr>
            <a:r>
              <a:rPr lang="fi-FI" sz="2000" b="0" i="0" u="none" strike="noStrike" baseline="0" dirty="0"/>
              <a:t>Vihtonen, J. 2016. Liiketalouden alan opiskelijat järjestivät </a:t>
            </a:r>
            <a:r>
              <a:rPr lang="fi-FI" sz="2000" b="0" i="0" u="none" strike="noStrike" baseline="0" noProof="1"/>
              <a:t>FellmanniCampukselle</a:t>
            </a:r>
            <a:r>
              <a:rPr lang="fi-FI" sz="2000" b="0" i="0" u="none" strike="noStrike" baseline="0" dirty="0"/>
              <a:t> upeat messut. Lahden ammattikorkeakoulu. Viitattu 30.1.2020. Saatavissa </a:t>
            </a:r>
            <a:r>
              <a:rPr lang="fi-FI" sz="2000" b="0" i="0" strike="noStrike" baseline="0" dirty="0">
                <a:hlinkClick r:id="rId4"/>
              </a:rPr>
              <a:t>http://www.lamk.fi/ajankohtaista/Sivut/Liiketaloudenalan-opiskelijat-jarjestivat-FellmanniCampukselle-upeat-messut.aspx  </a:t>
            </a:r>
            <a:br>
              <a:rPr lang="fi-FI" sz="1800" b="0" i="0" u="none" strike="noStrike" baseline="0" dirty="0"/>
            </a:br>
            <a:endParaRPr lang="fi-FI" sz="1800" b="0" i="0" u="none" strike="noStrike" baseline="0" dirty="0"/>
          </a:p>
          <a:p>
            <a:r>
              <a:rPr lang="fi-FI" sz="2800" noProof="1">
                <a:latin typeface="+mj-lt"/>
              </a:rPr>
              <a:t>Jos kirjoittajaa ei tiedetä, käytetään julkaisijan nimeä tai sivun otsikkoa</a:t>
            </a:r>
          </a:p>
          <a:p>
            <a:pPr marL="400050" lvl="1" indent="0">
              <a:buNone/>
            </a:pPr>
            <a:r>
              <a:rPr lang="fi-FI" sz="2000" b="0" i="0" u="none" strike="noStrike" baseline="0" dirty="0"/>
              <a:t>Terveydenhoitajaliitto. Terveydenhoitajan eettiset suositukset. Viitattu 12.2.2020. Saatavissa </a:t>
            </a:r>
            <a:r>
              <a:rPr lang="fi-FI" sz="2000" b="0" i="0" u="none" strike="noStrike" baseline="0" dirty="0">
                <a:hlinkClick r:id="rId5"/>
              </a:rPr>
              <a:t>https://www.terveydenhoitajaliitto.fi/ammatti/terveydenhoitajan_eettiset_suositukset</a:t>
            </a:r>
            <a:endParaRPr lang="fi-FI" sz="1800" b="0" i="0" u="none" strike="noStrike" baseline="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8D2EC99-19B4-4E44-B3D4-A91B054318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35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928"/>
    </mc:Choice>
    <mc:Fallback xmlns="">
      <p:transition spd="slow" advTm="216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289560"/>
            <a:ext cx="8990541" cy="924560"/>
          </a:xfrm>
        </p:spPr>
        <p:txBody>
          <a:bodyPr>
            <a:normAutofit/>
          </a:bodyPr>
          <a:lstStyle/>
          <a:p>
            <a:r>
              <a:rPr lang="en-US" sz="4800" noProof="1"/>
              <a:t>E</a:t>
            </a:r>
            <a:r>
              <a:rPr lang="fi-FI" sz="4800" noProof="1"/>
              <a:t>simerkkejä, sähköiset 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332" y="1214120"/>
            <a:ext cx="9752541" cy="5354320"/>
          </a:xfrm>
        </p:spPr>
        <p:txBody>
          <a:bodyPr>
            <a:normAutofit/>
          </a:bodyPr>
          <a:lstStyle/>
          <a:p>
            <a:pPr algn="l"/>
            <a:r>
              <a:rPr lang="fi-FI" sz="2800" noProof="1">
                <a:latin typeface="ArialMT"/>
              </a:rPr>
              <a:t>Verkkolehti</a:t>
            </a:r>
          </a:p>
          <a:p>
            <a:pPr marL="400050" lvl="1" indent="0">
              <a:buNone/>
            </a:pPr>
            <a:r>
              <a:rPr lang="fi-FI" sz="2200" b="0" i="0" u="none" strike="noStrike" baseline="0" noProof="1"/>
              <a:t>Loxton, M., Truskett, R., Scarf, B., Sindone, L., Baldry, G. &amp; Zhao, Y. 2020. Consumer Behaviour during Crises: Preliminary Research on How Coronavirus</a:t>
            </a:r>
            <a:r>
              <a:rPr lang="fi-FI" sz="2200" noProof="1"/>
              <a:t> </a:t>
            </a:r>
            <a:r>
              <a:rPr lang="fi-FI" sz="2200" b="0" i="0" u="none" strike="noStrike" baseline="0" noProof="1"/>
              <a:t>Has Manifested Consumer Panic Buying, Herd Mentality, </a:t>
            </a:r>
            <a:br>
              <a:rPr lang="fi-FI" sz="2200" b="0" i="0" u="none" strike="noStrike" baseline="0" noProof="1"/>
            </a:br>
            <a:r>
              <a:rPr lang="fi-FI" sz="2200" b="0" i="0" u="none" strike="noStrike" baseline="0" noProof="1"/>
              <a:t>Changing Discretionary Spending and the Role of the Media in Influencing Behaviour. Journal of Risk </a:t>
            </a:r>
            <a:r>
              <a:rPr lang="fi-FI" sz="2200" b="0" i="0" u="none" strike="noStrike" baseline="0" dirty="0"/>
              <a:t>and Financial Management. Vol. 13 (8). Viitattu 1.6.2021. Saatavissa DOI: </a:t>
            </a:r>
            <a:r>
              <a:rPr lang="fi-FI" sz="2200" b="0" i="0" u="none" strike="noStrike" baseline="0" dirty="0">
                <a:hlinkClick r:id="rId4" action="ppaction://hlinkfile"/>
              </a:rPr>
              <a:t>10.3390/jrfm13080166</a:t>
            </a:r>
            <a:endParaRPr lang="fi-FI" sz="2200" b="0" i="0" u="none" strike="noStrike" baseline="0" dirty="0"/>
          </a:p>
          <a:p>
            <a:pPr algn="l"/>
            <a:r>
              <a:rPr lang="fi-FI" sz="2800" noProof="1">
                <a:latin typeface="ArialMT"/>
              </a:rPr>
              <a:t>Verkkojulkaisu</a:t>
            </a:r>
          </a:p>
          <a:p>
            <a:pPr marL="400050" lvl="1" indent="0">
              <a:buNone/>
            </a:pPr>
            <a:r>
              <a:rPr lang="fi-FI" sz="2000" noProof="1"/>
              <a:t>Halme, A. 2016. Pientalon lämmitysjärjestelmän saneeraus. Lahden ammattikorkeakoulu.  Opinnäytetyö. Viitattu 4.2.2020. Saatavissa </a:t>
            </a:r>
            <a:r>
              <a:rPr lang="fi-FI" sz="2000" noProof="1">
                <a:hlinkClick r:id="rId5"/>
              </a:rPr>
              <a:t>https://www.theseus.fi/bitstream/handle/10024/108781/Halme_Aki.pdf?sequ%20ence=1</a:t>
            </a:r>
            <a:r>
              <a:rPr lang="fi-FI" sz="2000" noProof="1"/>
              <a:t> </a:t>
            </a:r>
            <a:br>
              <a:rPr lang="fi-FI" sz="1800" b="0" i="0" u="none" strike="noStrike" baseline="0" dirty="0"/>
            </a:br>
            <a:endParaRPr lang="fi-FI" sz="1800" b="0" i="0" u="none" strike="noStrike" baseline="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5C86EF0-204F-40FF-B653-B61C062E05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6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262"/>
    </mc:Choice>
    <mc:Fallback xmlns="">
      <p:transition spd="slow" advTm="101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328D-343D-46D7-9FA9-C028C7F52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289560"/>
            <a:ext cx="8990541" cy="924560"/>
          </a:xfrm>
        </p:spPr>
        <p:txBody>
          <a:bodyPr>
            <a:normAutofit/>
          </a:bodyPr>
          <a:lstStyle/>
          <a:p>
            <a:r>
              <a:rPr lang="en-US" sz="4800" noProof="1"/>
              <a:t>E</a:t>
            </a:r>
            <a:r>
              <a:rPr lang="fi-FI" sz="4800" noProof="1"/>
              <a:t>simerkkejä, sähköiset lähteet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1D11-8AB4-47D1-98C0-AAD651776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007" y="1369696"/>
            <a:ext cx="9847792" cy="4573904"/>
          </a:xfrm>
        </p:spPr>
        <p:txBody>
          <a:bodyPr>
            <a:normAutofit/>
          </a:bodyPr>
          <a:lstStyle/>
          <a:p>
            <a:r>
              <a:rPr lang="fi-FI" sz="2800" noProof="1"/>
              <a:t>Blogi, YouTube-video, Tweet</a:t>
            </a:r>
          </a:p>
          <a:p>
            <a:pPr marL="400050" lvl="1" indent="0">
              <a:buNone/>
            </a:pPr>
            <a:r>
              <a:rPr lang="fi-FI" sz="2000" noProof="1"/>
              <a:t>Juva, K. 2013. Haltiat ja örkit. Kotus-blogi 31.7.2013. Viitattu 20.2.2020. Saatavissa </a:t>
            </a:r>
            <a:r>
              <a:rPr lang="fi-FI" sz="2000" noProof="1">
                <a:hlinkClick r:id="rId4"/>
              </a:rPr>
              <a:t>https://www.kotus.fi/nyt/kotus-blogi/kersti_juva/haltiat_ja_orkit.10229.blog</a:t>
            </a:r>
            <a:r>
              <a:rPr lang="fi-FI" sz="2000" noProof="1"/>
              <a:t> </a:t>
            </a:r>
          </a:p>
          <a:p>
            <a:pPr marL="400050" lvl="1" indent="0">
              <a:buNone/>
            </a:pPr>
            <a:r>
              <a:rPr lang="fi-FI" sz="2000" noProof="1"/>
              <a:t>Gould, G. 2018. Piano Concerto No. 1 in D Minor, Op. 15: II. Adagio (Live). YouTube-video. Viitattu 4.2.2020. Saatavissa </a:t>
            </a:r>
            <a:r>
              <a:rPr lang="fi-FI" sz="2000" noProof="1">
                <a:hlinkClick r:id="rId5"/>
              </a:rPr>
              <a:t>https://www.youtube.com/watch?v=5qtr9izO8xs</a:t>
            </a:r>
            <a:r>
              <a:rPr lang="fi-FI" sz="2000" noProof="1"/>
              <a:t> </a:t>
            </a:r>
          </a:p>
          <a:p>
            <a:pPr marL="400050" lvl="1" indent="0">
              <a:buNone/>
            </a:pPr>
            <a:r>
              <a:rPr lang="fi-FI" sz="2000" noProof="1"/>
              <a:t>@Kotus_tiedotus. 2017. Kotimaisten kielten keskus. Tviitti 25.1.2017. Twittermikroblogipalvelu. Viitattu 4.2.2020. Saatavissa </a:t>
            </a:r>
            <a:r>
              <a:rPr lang="fi-FI" sz="2000" noProof="1">
                <a:hlinkClick r:id="rId6"/>
              </a:rPr>
              <a:t>https://twitter.com/Kotus_tiedotus/status/824231906967453696</a:t>
            </a:r>
            <a:r>
              <a:rPr lang="fi-FI" sz="2000" noProof="1"/>
              <a:t> </a:t>
            </a:r>
          </a:p>
          <a:p>
            <a:pPr marL="400050" lvl="1" indent="0">
              <a:buNone/>
            </a:pPr>
            <a:endParaRPr lang="fi-FI" sz="1800" noProof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45C6B-BF78-4683-A237-9B04FA71C1B3}"/>
              </a:ext>
            </a:extLst>
          </p:cNvPr>
          <p:cNvSpPr txBox="1"/>
          <p:nvPr/>
        </p:nvSpPr>
        <p:spPr>
          <a:xfrm>
            <a:off x="10086975" y="6353175"/>
            <a:ext cx="200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Sanna Paunonen</a:t>
            </a:r>
            <a:endParaRPr lang="fi-FI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07CD23E-8D4F-42F1-91DB-4106E78DF3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2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40"/>
    </mc:Choice>
    <mc:Fallback xmlns="">
      <p:transition spd="slow" advTm="27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1046</TotalTime>
  <Words>1338</Words>
  <Application>Microsoft Office PowerPoint</Application>
  <PresentationFormat>Laajakuva</PresentationFormat>
  <Paragraphs>106</Paragraphs>
  <Slides>15</Slides>
  <Notes>0</Notes>
  <HiddenSlides>0</HiddenSlides>
  <MMClips>15</MMClips>
  <ScaleCrop>false</ScaleCrop>
  <HeadingPairs>
    <vt:vector size="6" baseType="variant">
      <vt:variant>
        <vt:lpstr>Käytetyt fontit</vt:lpstr>
      </vt:variant>
      <vt:variant>
        <vt:i4>4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15</vt:i4>
      </vt:variant>
    </vt:vector>
  </HeadingPairs>
  <TitlesOfParts>
    <vt:vector size="20" baseType="lpstr">
      <vt:lpstr>Arial</vt:lpstr>
      <vt:lpstr>ArialMT</vt:lpstr>
      <vt:lpstr>Trebuchet MS</vt:lpstr>
      <vt:lpstr>Wingdings 3</vt:lpstr>
      <vt:lpstr>Facet</vt:lpstr>
      <vt:lpstr>Lähdeluettelo</vt:lpstr>
      <vt:lpstr>Yleistä lähdeluettelosta</vt:lpstr>
      <vt:lpstr>Lähdetiedot</vt:lpstr>
      <vt:lpstr>Lähdeluettelon aakkostaminen</vt:lpstr>
      <vt:lpstr>Esimerkkejä, painetut lähteet</vt:lpstr>
      <vt:lpstr>Esimerkkejä, painetut lähteet</vt:lpstr>
      <vt:lpstr>Esimerkkejä, sähköiset lähteet</vt:lpstr>
      <vt:lpstr>Esimerkkejä, sähköiset lähteet</vt:lpstr>
      <vt:lpstr>Esimerkkejä, sähköiset lähteet</vt:lpstr>
      <vt:lpstr>Esimerkkejä, sähköiset lähteet</vt:lpstr>
      <vt:lpstr>Esimerkkejä, sähköiset lähteet</vt:lpstr>
      <vt:lpstr>Esimerkkejä, suulliset lähteet </vt:lpstr>
      <vt:lpstr>Muut lähteet </vt:lpstr>
      <vt:lpstr>Esimerkki lähdeluettelosta</vt:lpstr>
      <vt:lpstr>PowerPoint-esitys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Lähteiden käyttö omassa tekstissä</dc:title>
  <dc:creator>Sanna Paunonen</dc:creator>
  <cp:lastModifiedBy>Susanna Peltonen</cp:lastModifiedBy>
  <cp:revision>36</cp:revision>
  <dcterms:created xsi:type="dcterms:W3CDTF">2022-05-12T10:22:16Z</dcterms:created>
  <dcterms:modified xsi:type="dcterms:W3CDTF">2022-09-01T13:19:57Z</dcterms:modified>
</cp:coreProperties>
</file>

<file path=docProps/thumbnail.jpeg>
</file>